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3B80D3F0-FC26-466C-80CD-CE12172024CF}" type="datetimeFigureOut">
              <a:rPr lang="en-IN" smtClean="0"/>
              <a:t>07-02-2023</a:t>
            </a:fld>
            <a:endParaRPr lang="en-IN"/>
          </a:p>
        </p:txBody>
      </p:sp>
      <p:sp>
        <p:nvSpPr>
          <p:cNvPr id="8" name="Slide Number Placeholder 7"/>
          <p:cNvSpPr>
            <a:spLocks noGrp="1"/>
          </p:cNvSpPr>
          <p:nvPr>
            <p:ph type="sldNum" sz="quarter" idx="11"/>
          </p:nvPr>
        </p:nvSpPr>
        <p:spPr/>
        <p:txBody>
          <a:bodyPr/>
          <a:lstStyle/>
          <a:p>
            <a:fld id="{1AEEB26E-9080-4984-BAEA-C0B605584A1F}" type="slidenum">
              <a:rPr lang="en-IN" smtClean="0"/>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0D3F0-FC26-466C-80CD-CE12172024CF}" type="datetimeFigureOut">
              <a:rPr lang="en-IN" smtClean="0"/>
              <a:t>07-02-2023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EEB26E-9080-4984-BAEA-C0B605584A1F}"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0D3F0-FC26-466C-80CD-CE12172024CF}" type="datetimeFigureOut">
              <a:rPr lang="en-IN" smtClean="0"/>
              <a:t>07-02-2023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EEB26E-9080-4984-BAEA-C0B605584A1F}"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3B80D3F0-FC26-466C-80CD-CE12172024CF}" type="datetimeFigureOut">
              <a:rPr lang="en-IN" smtClean="0"/>
              <a:t>07-02-2023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EEB26E-9080-4984-BAEA-C0B605584A1F}"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80D3F0-FC26-466C-80CD-CE12172024CF}" type="datetimeFigureOut">
              <a:rPr lang="en-IN" smtClean="0"/>
              <a:t>07-02-2023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EEB26E-9080-4984-BAEA-C0B605584A1F}" type="slidenum">
              <a:rPr lang="en-IN" smtClean="0"/>
              <a:t>‹#›</a:t>
            </a:fld>
            <a:endParaRPr lang="en-IN"/>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3B80D3F0-FC26-466C-80CD-CE12172024CF}" type="datetimeFigureOut">
              <a:rPr lang="en-IN" smtClean="0"/>
              <a:t>07-02-2023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EEB26E-9080-4984-BAEA-C0B605584A1F}" type="slidenum">
              <a:rPr lang="en-IN" smtClean="0"/>
              <a:t>‹#›</a:t>
            </a:fld>
            <a:endParaRPr lang="en-IN"/>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B80D3F0-FC26-466C-80CD-CE12172024CF}" type="datetimeFigureOut">
              <a:rPr lang="en-IN" smtClean="0"/>
              <a:t>07-02-2023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EEB26E-9080-4984-BAEA-C0B605584A1F}" type="slidenum">
              <a:rPr lang="en-IN" smtClean="0"/>
              <a:t>‹#›</a:t>
            </a:fld>
            <a:endParaRPr lang="en-IN"/>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80D3F0-FC26-466C-80CD-CE12172024CF}" type="datetimeFigureOut">
              <a:rPr lang="en-IN" smtClean="0"/>
              <a:t>07-02-2023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AEEB26E-9080-4984-BAEA-C0B605584A1F}"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0D3F0-FC26-466C-80CD-CE12172024CF}" type="datetimeFigureOut">
              <a:rPr lang="en-IN" smtClean="0"/>
              <a:t>07-02-2023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AEEB26E-9080-4984-BAEA-C0B605584A1F}"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0D3F0-FC26-466C-80CD-CE12172024CF}" type="datetimeFigureOut">
              <a:rPr lang="en-IN" smtClean="0"/>
              <a:t>07-02-2023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EEB26E-9080-4984-BAEA-C0B605584A1F}"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0D3F0-FC26-466C-80CD-CE12172024CF}" type="datetimeFigureOut">
              <a:rPr lang="en-IN" smtClean="0"/>
              <a:t>07-02-2023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EEB26E-9080-4984-BAEA-C0B605584A1F}"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3B80D3F0-FC26-466C-80CD-CE12172024CF}" type="datetimeFigureOut">
              <a:rPr lang="en-IN" smtClean="0"/>
              <a:t>07-02-2023</a:t>
            </a:fld>
            <a:endParaRPr lang="en-IN"/>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IN"/>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AEEB26E-9080-4984-BAEA-C0B605584A1F}" type="slidenum">
              <a:rPr lang="en-IN" smtClean="0"/>
              <a:t>‹#›</a:t>
            </a:fld>
            <a:endParaRPr lang="en-IN"/>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891407"/>
          </a:xfrm>
        </p:spPr>
        <p:txBody>
          <a:bodyPr/>
          <a:lstStyle/>
          <a:p>
            <a:r>
              <a:rPr lang="en-US" sz="6600" dirty="0" smtClean="0"/>
              <a:t>TRAINING AND DEVELOPMENT</a:t>
            </a:r>
            <a:br>
              <a:rPr lang="en-US" sz="6600" dirty="0" smtClean="0"/>
            </a:br>
            <a:r>
              <a:rPr lang="en-US" sz="4000" dirty="0" smtClean="0">
                <a:solidFill>
                  <a:srgbClr val="7030A0"/>
                </a:solidFill>
              </a:rPr>
              <a:t>20UCO6DE2A</a:t>
            </a:r>
            <a:endParaRPr lang="en-IN" sz="4800" dirty="0">
              <a:solidFill>
                <a:srgbClr val="7030A0"/>
              </a:solidFill>
            </a:endParaRPr>
          </a:p>
        </p:txBody>
      </p:sp>
      <p:sp>
        <p:nvSpPr>
          <p:cNvPr id="3" name="Subtitle 2"/>
          <p:cNvSpPr>
            <a:spLocks noGrp="1"/>
          </p:cNvSpPr>
          <p:nvPr>
            <p:ph type="subTitle" idx="1"/>
          </p:nvPr>
        </p:nvSpPr>
        <p:spPr>
          <a:xfrm>
            <a:off x="1371600" y="4797152"/>
            <a:ext cx="6400800" cy="1375048"/>
          </a:xfrm>
        </p:spPr>
        <p:txBody>
          <a:bodyPr>
            <a:normAutofit lnSpcReduction="10000"/>
          </a:bodyPr>
          <a:lstStyle/>
          <a:p>
            <a:r>
              <a:rPr lang="en-US" sz="2800" b="1" dirty="0" smtClean="0">
                <a:solidFill>
                  <a:srgbClr val="00B0F0"/>
                </a:solidFill>
              </a:rPr>
              <a:t>Dr. J. Mohamed Sharif</a:t>
            </a:r>
          </a:p>
          <a:p>
            <a:r>
              <a:rPr lang="en-US" dirty="0" smtClean="0"/>
              <a:t>Assistant Professor of Commerce (SF-Men)</a:t>
            </a:r>
          </a:p>
          <a:p>
            <a:r>
              <a:rPr lang="en-US" dirty="0" smtClean="0"/>
              <a:t>Jamal Mohamed College, Trichy-20</a:t>
            </a:r>
            <a:endParaRPr lang="en-IN" dirty="0"/>
          </a:p>
        </p:txBody>
      </p:sp>
    </p:spTree>
    <p:extLst>
      <p:ext uri="{BB962C8B-B14F-4D97-AF65-F5344CB8AC3E}">
        <p14:creationId xmlns:p14="http://schemas.microsoft.com/office/powerpoint/2010/main" val="172146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Lesser supervision</a:t>
            </a:r>
          </a:p>
        </p:txBody>
      </p:sp>
      <p:sp>
        <p:nvSpPr>
          <p:cNvPr id="3" name="Content Placeholder 2"/>
          <p:cNvSpPr>
            <a:spLocks noGrp="1"/>
          </p:cNvSpPr>
          <p:nvPr>
            <p:ph idx="1"/>
          </p:nvPr>
        </p:nvSpPr>
        <p:spPr>
          <a:xfrm>
            <a:off x="457200" y="1988840"/>
            <a:ext cx="8229600" cy="4137323"/>
          </a:xfrm>
        </p:spPr>
        <p:txBody>
          <a:bodyPr/>
          <a:lstStyle/>
          <a:p>
            <a:pPr marL="0" indent="0" algn="just">
              <a:lnSpc>
                <a:spcPct val="150000"/>
              </a:lnSpc>
              <a:buNone/>
            </a:pPr>
            <a:r>
              <a:rPr lang="en-IN" dirty="0" smtClean="0"/>
              <a:t>	A </a:t>
            </a:r>
            <a:r>
              <a:rPr lang="en-IN" dirty="0"/>
              <a:t>well trained employee will be fully aware of the requirements of the job and needs less supervision. Thus, less resources and manpower are required in managing employees. The span of control will be more and there is better supervision and control.</a:t>
            </a:r>
          </a:p>
        </p:txBody>
      </p:sp>
    </p:spTree>
    <p:extLst>
      <p:ext uri="{BB962C8B-B14F-4D97-AF65-F5344CB8AC3E}">
        <p14:creationId xmlns:p14="http://schemas.microsoft.com/office/powerpoint/2010/main" val="774373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Fewer accidents</a:t>
            </a:r>
          </a:p>
        </p:txBody>
      </p:sp>
      <p:sp>
        <p:nvSpPr>
          <p:cNvPr id="3" name="Content Placeholder 2"/>
          <p:cNvSpPr>
            <a:spLocks noGrp="1"/>
          </p:cNvSpPr>
          <p:nvPr>
            <p:ph idx="1"/>
          </p:nvPr>
        </p:nvSpPr>
        <p:spPr/>
        <p:txBody>
          <a:bodyPr/>
          <a:lstStyle/>
          <a:p>
            <a:pPr marL="0" indent="0" algn="just">
              <a:lnSpc>
                <a:spcPct val="150000"/>
              </a:lnSpc>
              <a:buNone/>
            </a:pPr>
            <a:r>
              <a:rPr lang="en-IN" dirty="0" smtClean="0"/>
              <a:t>	The </a:t>
            </a:r>
            <a:r>
              <a:rPr lang="en-IN" dirty="0"/>
              <a:t>more trained an employee is, the occurrence of accidents in the job is less. The employees become fully capable of performing their jobs effectively. Thus, work related accidents are reduced and there is effective utilization of resources. When the resources are utilized properly, there is increased production, paving way for organizational growth.</a:t>
            </a:r>
          </a:p>
        </p:txBody>
      </p:sp>
    </p:spTree>
    <p:extLst>
      <p:ext uri="{BB962C8B-B14F-4D97-AF65-F5344CB8AC3E}">
        <p14:creationId xmlns:p14="http://schemas.microsoft.com/office/powerpoint/2010/main" val="2866276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Scope for promotion</a:t>
            </a:r>
          </a:p>
        </p:txBody>
      </p:sp>
      <p:sp>
        <p:nvSpPr>
          <p:cNvPr id="3" name="Content Placeholder 2"/>
          <p:cNvSpPr>
            <a:spLocks noGrp="1"/>
          </p:cNvSpPr>
          <p:nvPr>
            <p:ph idx="1"/>
          </p:nvPr>
        </p:nvSpPr>
        <p:spPr/>
        <p:txBody>
          <a:bodyPr/>
          <a:lstStyle/>
          <a:p>
            <a:pPr marL="0" indent="0" algn="just">
              <a:lnSpc>
                <a:spcPct val="200000"/>
              </a:lnSpc>
              <a:buNone/>
            </a:pPr>
            <a:r>
              <a:rPr lang="en-IN" dirty="0" smtClean="0"/>
              <a:t>	Employees </a:t>
            </a:r>
            <a:r>
              <a:rPr lang="en-IN" dirty="0"/>
              <a:t>acquire the skill and knowledge for efficient performance in work after undergoing the training which enhances their chances of promotion. They become a valuable asset for the organization.</a:t>
            </a:r>
          </a:p>
        </p:txBody>
      </p:sp>
    </p:spTree>
    <p:extLst>
      <p:ext uri="{BB962C8B-B14F-4D97-AF65-F5344CB8AC3E}">
        <p14:creationId xmlns:p14="http://schemas.microsoft.com/office/powerpoint/2010/main" val="672262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Increased productivity</a:t>
            </a:r>
          </a:p>
        </p:txBody>
      </p:sp>
      <p:sp>
        <p:nvSpPr>
          <p:cNvPr id="3" name="Content Placeholder 2"/>
          <p:cNvSpPr>
            <a:spLocks noGrp="1"/>
          </p:cNvSpPr>
          <p:nvPr>
            <p:ph idx="1"/>
          </p:nvPr>
        </p:nvSpPr>
        <p:spPr/>
        <p:txBody>
          <a:bodyPr/>
          <a:lstStyle/>
          <a:p>
            <a:pPr marL="0" indent="0" algn="just">
              <a:lnSpc>
                <a:spcPct val="200000"/>
              </a:lnSpc>
              <a:buNone/>
            </a:pPr>
            <a:r>
              <a:rPr lang="en-IN" dirty="0" smtClean="0"/>
              <a:t>	Training </a:t>
            </a:r>
            <a:r>
              <a:rPr lang="en-IN" dirty="0"/>
              <a:t>improves efficiency and productivity of the employees. The reduction in wastage of resources and increased output are achieved as a result of training. There is also increased efficiency level as a result of training.</a:t>
            </a:r>
          </a:p>
        </p:txBody>
      </p:sp>
    </p:spTree>
    <p:extLst>
      <p:ext uri="{BB962C8B-B14F-4D97-AF65-F5344CB8AC3E}">
        <p14:creationId xmlns:p14="http://schemas.microsoft.com/office/powerpoint/2010/main" val="1510194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Use of latest technology</a:t>
            </a:r>
          </a:p>
        </p:txBody>
      </p:sp>
      <p:sp>
        <p:nvSpPr>
          <p:cNvPr id="3" name="Content Placeholder 2"/>
          <p:cNvSpPr>
            <a:spLocks noGrp="1"/>
          </p:cNvSpPr>
          <p:nvPr>
            <p:ph idx="1"/>
          </p:nvPr>
        </p:nvSpPr>
        <p:spPr/>
        <p:txBody>
          <a:bodyPr/>
          <a:lstStyle/>
          <a:p>
            <a:pPr marL="0" indent="0" algn="just">
              <a:lnSpc>
                <a:spcPct val="200000"/>
              </a:lnSpc>
              <a:buNone/>
            </a:pPr>
            <a:r>
              <a:rPr lang="en-IN" dirty="0" smtClean="0"/>
              <a:t>	Training </a:t>
            </a:r>
            <a:r>
              <a:rPr lang="en-IN" dirty="0"/>
              <a:t>in new technologies and methods makes employees equipped in handling their job confidently. It creates positive attitude in the minds of the employees.</a:t>
            </a:r>
          </a:p>
        </p:txBody>
      </p:sp>
    </p:spTree>
    <p:extLst>
      <p:ext uri="{BB962C8B-B14F-4D97-AF65-F5344CB8AC3E}">
        <p14:creationId xmlns:p14="http://schemas.microsoft.com/office/powerpoint/2010/main" val="3683550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Training reduces cost of production</a:t>
            </a:r>
          </a:p>
        </p:txBody>
      </p:sp>
      <p:sp>
        <p:nvSpPr>
          <p:cNvPr id="3" name="Content Placeholder 2"/>
          <p:cNvSpPr>
            <a:spLocks noGrp="1"/>
          </p:cNvSpPr>
          <p:nvPr>
            <p:ph idx="1"/>
          </p:nvPr>
        </p:nvSpPr>
        <p:spPr/>
        <p:txBody>
          <a:bodyPr/>
          <a:lstStyle/>
          <a:p>
            <a:pPr marL="0" indent="0" algn="just">
              <a:lnSpc>
                <a:spcPct val="200000"/>
              </a:lnSpc>
              <a:buNone/>
            </a:pPr>
            <a:r>
              <a:rPr lang="en-IN" dirty="0" smtClean="0"/>
              <a:t>	As </a:t>
            </a:r>
            <a:r>
              <a:rPr lang="en-IN" dirty="0"/>
              <a:t>training ensures increased productivity and less wastage of raw materials, the overall cost of production of a product or service becomes less for an organisation which increases its profit and speeds up its growth.</a:t>
            </a:r>
          </a:p>
        </p:txBody>
      </p:sp>
    </p:spTree>
    <p:extLst>
      <p:ext uri="{BB962C8B-B14F-4D97-AF65-F5344CB8AC3E}">
        <p14:creationId xmlns:p14="http://schemas.microsoft.com/office/powerpoint/2010/main" val="460996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Meaning of Development</a:t>
            </a:r>
          </a:p>
        </p:txBody>
      </p:sp>
      <p:sp>
        <p:nvSpPr>
          <p:cNvPr id="3" name="Content Placeholder 2"/>
          <p:cNvSpPr>
            <a:spLocks noGrp="1"/>
          </p:cNvSpPr>
          <p:nvPr>
            <p:ph idx="1"/>
          </p:nvPr>
        </p:nvSpPr>
        <p:spPr/>
        <p:txBody>
          <a:bodyPr/>
          <a:lstStyle/>
          <a:p>
            <a:pPr marL="0" indent="0" algn="just">
              <a:lnSpc>
                <a:spcPct val="150000"/>
              </a:lnSpc>
              <a:buNone/>
            </a:pPr>
            <a:r>
              <a:rPr lang="en-IN" dirty="0" smtClean="0"/>
              <a:t>	Development </a:t>
            </a:r>
            <a:r>
              <a:rPr lang="en-IN" dirty="0"/>
              <a:t>refers to the creation of opportunities for the employees to grow. It is long-term or futuristic in nature in contrast to training, which is short-term and focuses on the job in which the employees are currently employed. So development is concerned with preparing an employee for future assignments and responsibilities.</a:t>
            </a:r>
          </a:p>
        </p:txBody>
      </p:sp>
    </p:spTree>
    <p:extLst>
      <p:ext uri="{BB962C8B-B14F-4D97-AF65-F5344CB8AC3E}">
        <p14:creationId xmlns:p14="http://schemas.microsoft.com/office/powerpoint/2010/main" val="3406469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Significance </a:t>
            </a:r>
            <a:r>
              <a:rPr lang="en-IN" dirty="0"/>
              <a:t>of Development</a:t>
            </a:r>
          </a:p>
        </p:txBody>
      </p:sp>
      <p:sp>
        <p:nvSpPr>
          <p:cNvPr id="3" name="Content Placeholder 2"/>
          <p:cNvSpPr>
            <a:spLocks noGrp="1"/>
          </p:cNvSpPr>
          <p:nvPr>
            <p:ph idx="1"/>
          </p:nvPr>
        </p:nvSpPr>
        <p:spPr>
          <a:xfrm>
            <a:off x="457200" y="1772816"/>
            <a:ext cx="8229600" cy="4353347"/>
          </a:xfrm>
        </p:spPr>
        <p:txBody>
          <a:bodyPr/>
          <a:lstStyle/>
          <a:p>
            <a:pPr marL="0" indent="0" algn="just">
              <a:lnSpc>
                <a:spcPct val="150000"/>
              </a:lnSpc>
              <a:buNone/>
            </a:pPr>
            <a:r>
              <a:rPr lang="en-IN" dirty="0" smtClean="0"/>
              <a:t>	All </a:t>
            </a:r>
            <a:r>
              <a:rPr lang="en-IN" dirty="0"/>
              <a:t>development programmes are organized in order to achieve specific objectives and goals. No organization can afford to ignore it. Organizations have realized the role of development and its importance for growth. Development is required for the following reasons:</a:t>
            </a:r>
          </a:p>
        </p:txBody>
      </p:sp>
    </p:spTree>
    <p:extLst>
      <p:ext uri="{BB962C8B-B14F-4D97-AF65-F5344CB8AC3E}">
        <p14:creationId xmlns:p14="http://schemas.microsoft.com/office/powerpoint/2010/main" val="773101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a:t>To give a face-lift to the management culture</a:t>
            </a:r>
            <a:r>
              <a:rPr lang="en-IN" dirty="0" smtClean="0"/>
              <a:t>.</a:t>
            </a:r>
          </a:p>
          <a:p>
            <a:pPr algn="just"/>
            <a:r>
              <a:rPr lang="en-IN" dirty="0" smtClean="0"/>
              <a:t> To </a:t>
            </a:r>
            <a:r>
              <a:rPr lang="en-IN" dirty="0"/>
              <a:t>improve individual performance by stimulating creative thinking</a:t>
            </a:r>
            <a:r>
              <a:rPr lang="en-IN" dirty="0" smtClean="0"/>
              <a:t>.</a:t>
            </a:r>
          </a:p>
          <a:p>
            <a:pPr algn="just"/>
            <a:r>
              <a:rPr lang="en-IN" dirty="0" smtClean="0"/>
              <a:t>To </a:t>
            </a:r>
            <a:r>
              <a:rPr lang="en-IN" dirty="0"/>
              <a:t>understand the problems of human relations and improve human relation </a:t>
            </a:r>
            <a:r>
              <a:rPr lang="en-IN" dirty="0" smtClean="0"/>
              <a:t>skills.</a:t>
            </a:r>
          </a:p>
          <a:p>
            <a:pPr algn="just"/>
            <a:r>
              <a:rPr lang="en-IN" dirty="0" smtClean="0"/>
              <a:t>To </a:t>
            </a:r>
            <a:r>
              <a:rPr lang="en-IN" dirty="0"/>
              <a:t>understand the conceptual issues relating to economic, social and technical areas</a:t>
            </a:r>
            <a:r>
              <a:rPr lang="en-IN" dirty="0" smtClean="0"/>
              <a:t>.</a:t>
            </a:r>
          </a:p>
          <a:p>
            <a:pPr algn="just"/>
            <a:r>
              <a:rPr lang="en-IN" dirty="0" smtClean="0"/>
              <a:t>To </a:t>
            </a:r>
            <a:r>
              <a:rPr lang="en-IN" dirty="0"/>
              <a:t>broaden the outlook of employees and equip them to take </a:t>
            </a:r>
            <a:r>
              <a:rPr lang="en-IN" dirty="0" smtClean="0"/>
              <a:t>up </a:t>
            </a:r>
            <a:r>
              <a:rPr lang="en-IN" dirty="0"/>
              <a:t>future roles and responsibilities</a:t>
            </a:r>
            <a:r>
              <a:rPr lang="en-IN" dirty="0" smtClean="0"/>
              <a:t>.</a:t>
            </a:r>
          </a:p>
          <a:p>
            <a:pPr algn="just"/>
            <a:r>
              <a:rPr lang="en-IN" dirty="0" smtClean="0"/>
              <a:t>To </a:t>
            </a:r>
            <a:r>
              <a:rPr lang="en-IN" dirty="0"/>
              <a:t>present an overall view of the functions carried on in an organization.</a:t>
            </a:r>
          </a:p>
        </p:txBody>
      </p:sp>
    </p:spTree>
    <p:extLst>
      <p:ext uri="{BB962C8B-B14F-4D97-AF65-F5344CB8AC3E}">
        <p14:creationId xmlns:p14="http://schemas.microsoft.com/office/powerpoint/2010/main" val="1165535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Aspects </a:t>
            </a:r>
            <a:r>
              <a:rPr lang="en-IN" dirty="0" smtClean="0"/>
              <a:t>of </a:t>
            </a:r>
            <a:r>
              <a:rPr lang="en-IN" dirty="0"/>
              <a:t>Development</a:t>
            </a:r>
          </a:p>
        </p:txBody>
      </p:sp>
      <p:sp>
        <p:nvSpPr>
          <p:cNvPr id="3" name="Content Placeholder 2"/>
          <p:cNvSpPr>
            <a:spLocks noGrp="1"/>
          </p:cNvSpPr>
          <p:nvPr>
            <p:ph idx="1"/>
          </p:nvPr>
        </p:nvSpPr>
        <p:spPr/>
        <p:txBody>
          <a:bodyPr>
            <a:normAutofit fontScale="92500"/>
          </a:bodyPr>
          <a:lstStyle/>
          <a:p>
            <a:pPr marL="0" indent="0">
              <a:lnSpc>
                <a:spcPct val="200000"/>
              </a:lnSpc>
              <a:buNone/>
            </a:pPr>
            <a:r>
              <a:rPr lang="en-IN" dirty="0"/>
              <a:t>The common features of development are</a:t>
            </a:r>
            <a:r>
              <a:rPr lang="en-IN" dirty="0" smtClean="0"/>
              <a:t>:</a:t>
            </a:r>
          </a:p>
          <a:p>
            <a:pPr>
              <a:lnSpc>
                <a:spcPct val="200000"/>
              </a:lnSpc>
            </a:pPr>
            <a:r>
              <a:rPr lang="en-IN" b="1" dirty="0" smtClean="0">
                <a:solidFill>
                  <a:srgbClr val="7030A0"/>
                </a:solidFill>
              </a:rPr>
              <a:t>Organizational Development</a:t>
            </a:r>
          </a:p>
          <a:p>
            <a:pPr>
              <a:lnSpc>
                <a:spcPct val="200000"/>
              </a:lnSpc>
            </a:pPr>
            <a:r>
              <a:rPr lang="en-IN" b="1" dirty="0" smtClean="0">
                <a:solidFill>
                  <a:srgbClr val="7030A0"/>
                </a:solidFill>
              </a:rPr>
              <a:t>Supervisory Development</a:t>
            </a:r>
          </a:p>
          <a:p>
            <a:pPr>
              <a:lnSpc>
                <a:spcPct val="200000"/>
              </a:lnSpc>
            </a:pPr>
            <a:r>
              <a:rPr lang="en-IN" b="1" dirty="0" smtClean="0">
                <a:solidFill>
                  <a:srgbClr val="7030A0"/>
                </a:solidFill>
              </a:rPr>
              <a:t>Team Building</a:t>
            </a:r>
          </a:p>
          <a:p>
            <a:pPr>
              <a:lnSpc>
                <a:spcPct val="200000"/>
              </a:lnSpc>
            </a:pPr>
            <a:r>
              <a:rPr lang="en-IN" b="1" dirty="0" smtClean="0">
                <a:solidFill>
                  <a:srgbClr val="7030A0"/>
                </a:solidFill>
              </a:rPr>
              <a:t>Personal Development</a:t>
            </a:r>
          </a:p>
          <a:p>
            <a:pPr>
              <a:lnSpc>
                <a:spcPct val="200000"/>
              </a:lnSpc>
            </a:pPr>
            <a:r>
              <a:rPr lang="en-IN" b="1" dirty="0" smtClean="0">
                <a:solidFill>
                  <a:srgbClr val="7030A0"/>
                </a:solidFill>
              </a:rPr>
              <a:t>Management </a:t>
            </a:r>
            <a:r>
              <a:rPr lang="en-IN" b="1" dirty="0">
                <a:solidFill>
                  <a:srgbClr val="7030A0"/>
                </a:solidFill>
              </a:rPr>
              <a:t>development</a:t>
            </a:r>
          </a:p>
        </p:txBody>
      </p:sp>
    </p:spTree>
    <p:extLst>
      <p:ext uri="{BB962C8B-B14F-4D97-AF65-F5344CB8AC3E}">
        <p14:creationId xmlns:p14="http://schemas.microsoft.com/office/powerpoint/2010/main" val="643883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Training</a:t>
            </a:r>
            <a:endParaRPr lang="en-IN" dirty="0"/>
          </a:p>
        </p:txBody>
      </p:sp>
      <p:sp>
        <p:nvSpPr>
          <p:cNvPr id="3" name="Content Placeholder 2"/>
          <p:cNvSpPr>
            <a:spLocks noGrp="1"/>
          </p:cNvSpPr>
          <p:nvPr>
            <p:ph idx="1"/>
          </p:nvPr>
        </p:nvSpPr>
        <p:spPr>
          <a:xfrm>
            <a:off x="457200" y="1988840"/>
            <a:ext cx="8229600" cy="4137323"/>
          </a:xfrm>
        </p:spPr>
        <p:txBody>
          <a:bodyPr>
            <a:normAutofit/>
          </a:bodyPr>
          <a:lstStyle/>
          <a:p>
            <a:pPr marL="0" indent="0" algn="just">
              <a:lnSpc>
                <a:spcPct val="150000"/>
              </a:lnSpc>
              <a:buNone/>
            </a:pPr>
            <a:r>
              <a:rPr lang="en-IN" sz="2800" dirty="0" smtClean="0"/>
              <a:t>	It </a:t>
            </a:r>
            <a:r>
              <a:rPr lang="en-IN" sz="2800" dirty="0"/>
              <a:t>is gaining of knowledge, skill and competency as a result of guiding or teaching which increases work efficiency and improves productivity.</a:t>
            </a:r>
          </a:p>
        </p:txBody>
      </p:sp>
    </p:spTree>
    <p:extLst>
      <p:ext uri="{BB962C8B-B14F-4D97-AF65-F5344CB8AC3E}">
        <p14:creationId xmlns:p14="http://schemas.microsoft.com/office/powerpoint/2010/main" val="395016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Organizational Development</a:t>
            </a:r>
          </a:p>
        </p:txBody>
      </p:sp>
      <p:sp>
        <p:nvSpPr>
          <p:cNvPr id="3" name="Content Placeholder 2"/>
          <p:cNvSpPr>
            <a:spLocks noGrp="1"/>
          </p:cNvSpPr>
          <p:nvPr>
            <p:ph idx="1"/>
          </p:nvPr>
        </p:nvSpPr>
        <p:spPr/>
        <p:txBody>
          <a:bodyPr>
            <a:normAutofit fontScale="92500"/>
          </a:bodyPr>
          <a:lstStyle/>
          <a:p>
            <a:pPr marL="0" indent="0" algn="just">
              <a:lnSpc>
                <a:spcPct val="150000"/>
              </a:lnSpc>
              <a:buNone/>
            </a:pPr>
            <a:r>
              <a:rPr lang="en-IN" dirty="0" smtClean="0"/>
              <a:t>	All </a:t>
            </a:r>
            <a:r>
              <a:rPr lang="en-IN" dirty="0"/>
              <a:t>organizations face drastic changes constantly. One prime reason for this is globalization and rapid global advancement in Information Technology. Globalisation has introduced new markets and offered more opportunities for growth. The diverse global markets have a variety of needs and requirements. This has to be understood in order to maintain a good customer relationship and ensure greater customer satisfaction.</a:t>
            </a:r>
          </a:p>
        </p:txBody>
      </p:sp>
    </p:spTree>
    <p:extLst>
      <p:ext uri="{BB962C8B-B14F-4D97-AF65-F5344CB8AC3E}">
        <p14:creationId xmlns:p14="http://schemas.microsoft.com/office/powerpoint/2010/main" val="3466913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Supervisory Development</a:t>
            </a:r>
          </a:p>
        </p:txBody>
      </p:sp>
      <p:sp>
        <p:nvSpPr>
          <p:cNvPr id="3" name="Content Placeholder 2"/>
          <p:cNvSpPr>
            <a:spLocks noGrp="1"/>
          </p:cNvSpPr>
          <p:nvPr>
            <p:ph idx="1"/>
          </p:nvPr>
        </p:nvSpPr>
        <p:spPr/>
        <p:txBody>
          <a:bodyPr>
            <a:normAutofit fontScale="92500"/>
          </a:bodyPr>
          <a:lstStyle/>
          <a:p>
            <a:pPr marL="0" indent="0" algn="just">
              <a:lnSpc>
                <a:spcPct val="150000"/>
              </a:lnSpc>
              <a:buNone/>
            </a:pPr>
            <a:r>
              <a:rPr lang="en-IN" dirty="0" smtClean="0"/>
              <a:t>	Supervisory </a:t>
            </a:r>
            <a:r>
              <a:rPr lang="en-IN" dirty="0"/>
              <a:t>development is an attempt to improve the employee's capacity to be a leader or supervisor in future. Supervision often includes practising basic management skills, organizing teams, noticing the need for and designing new job roles, hiring and training be of new employees, monitoring performance management and ensuring policies of the organisation and internal regulations are adhered to.</a:t>
            </a:r>
          </a:p>
        </p:txBody>
      </p:sp>
    </p:spTree>
    <p:extLst>
      <p:ext uri="{BB962C8B-B14F-4D97-AF65-F5344CB8AC3E}">
        <p14:creationId xmlns:p14="http://schemas.microsoft.com/office/powerpoint/2010/main" val="1604360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Team Building</a:t>
            </a:r>
          </a:p>
        </p:txBody>
      </p:sp>
      <p:sp>
        <p:nvSpPr>
          <p:cNvPr id="3" name="Content Placeholder 2"/>
          <p:cNvSpPr>
            <a:spLocks noGrp="1"/>
          </p:cNvSpPr>
          <p:nvPr>
            <p:ph idx="1"/>
          </p:nvPr>
        </p:nvSpPr>
        <p:spPr/>
        <p:txBody>
          <a:bodyPr/>
          <a:lstStyle/>
          <a:p>
            <a:pPr marL="0" indent="0" algn="just">
              <a:lnSpc>
                <a:spcPct val="200000"/>
              </a:lnSpc>
              <a:buNone/>
            </a:pPr>
            <a:r>
              <a:rPr lang="en-IN" dirty="0" smtClean="0"/>
              <a:t>	The </a:t>
            </a:r>
            <a:r>
              <a:rPr lang="en-IN" dirty="0"/>
              <a:t>employees must understand the basic nature of groups, their typical stages of development and how to support such groups to evolve through the early stages. The understanding, along with the guidelines, helps the facilitator of a team to support the team and fully enable them to develop.</a:t>
            </a:r>
          </a:p>
        </p:txBody>
      </p:sp>
    </p:spTree>
    <p:extLst>
      <p:ext uri="{BB962C8B-B14F-4D97-AF65-F5344CB8AC3E}">
        <p14:creationId xmlns:p14="http://schemas.microsoft.com/office/powerpoint/2010/main" val="2704395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Personal Development</a:t>
            </a:r>
          </a:p>
        </p:txBody>
      </p:sp>
      <p:sp>
        <p:nvSpPr>
          <p:cNvPr id="3" name="Content Placeholder 2"/>
          <p:cNvSpPr>
            <a:spLocks noGrp="1"/>
          </p:cNvSpPr>
          <p:nvPr>
            <p:ph idx="1"/>
          </p:nvPr>
        </p:nvSpPr>
        <p:spPr/>
        <p:txBody>
          <a:bodyPr>
            <a:normAutofit fontScale="92500"/>
          </a:bodyPr>
          <a:lstStyle/>
          <a:p>
            <a:pPr marL="0" indent="0" algn="just">
              <a:lnSpc>
                <a:spcPct val="200000"/>
              </a:lnSpc>
              <a:buNone/>
            </a:pPr>
            <a:r>
              <a:rPr lang="en-IN" dirty="0" smtClean="0"/>
              <a:t>	The </a:t>
            </a:r>
            <a:r>
              <a:rPr lang="en-IN" dirty="0"/>
              <a:t>focus is on resources for personal, professional and organizational development. At the core of these is personal development. Without personal development, it's difficult to sustain professional and organizational development. It is a lifelong process and a good yardstick for measuring one's own skills and qualities.</a:t>
            </a:r>
          </a:p>
        </p:txBody>
      </p:sp>
    </p:spTree>
    <p:extLst>
      <p:ext uri="{BB962C8B-B14F-4D97-AF65-F5344CB8AC3E}">
        <p14:creationId xmlns:p14="http://schemas.microsoft.com/office/powerpoint/2010/main" val="2640704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7030A0"/>
                </a:solidFill>
              </a:rPr>
              <a:t>Management Development</a:t>
            </a:r>
          </a:p>
        </p:txBody>
      </p:sp>
      <p:sp>
        <p:nvSpPr>
          <p:cNvPr id="3" name="Content Placeholder 2"/>
          <p:cNvSpPr>
            <a:spLocks noGrp="1"/>
          </p:cNvSpPr>
          <p:nvPr>
            <p:ph idx="1"/>
          </p:nvPr>
        </p:nvSpPr>
        <p:spPr/>
        <p:txBody>
          <a:bodyPr>
            <a:normAutofit fontScale="92500"/>
          </a:bodyPr>
          <a:lstStyle/>
          <a:p>
            <a:pPr marL="0" indent="0" algn="just">
              <a:lnSpc>
                <a:spcPct val="200000"/>
              </a:lnSpc>
              <a:buNone/>
            </a:pPr>
            <a:r>
              <a:rPr lang="en-IN" dirty="0" smtClean="0"/>
              <a:t>	Management </a:t>
            </a:r>
            <a:r>
              <a:rPr lang="en-IN" dirty="0"/>
              <a:t>Development is an effort (planned in nature) that enhances the manger's capacity to manage organizations (or oneself). Simply put, managing includes activities of planning, organizing, leading and coordinating resources. A critical skill for anyone is the ability to manage their own learning.</a:t>
            </a:r>
          </a:p>
        </p:txBody>
      </p:sp>
    </p:spTree>
    <p:extLst>
      <p:ext uri="{BB962C8B-B14F-4D97-AF65-F5344CB8AC3E}">
        <p14:creationId xmlns:p14="http://schemas.microsoft.com/office/powerpoint/2010/main" val="1774448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US" dirty="0" smtClean="0"/>
              <a:t>Training </a:t>
            </a:r>
            <a:r>
              <a:rPr lang="en-US" dirty="0" err="1" smtClean="0"/>
              <a:t>Vs</a:t>
            </a:r>
            <a:r>
              <a:rPr lang="en-US" dirty="0" smtClean="0"/>
              <a:t> Development</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46816224"/>
              </p:ext>
            </p:extLst>
          </p:nvPr>
        </p:nvGraphicFramePr>
        <p:xfrm>
          <a:off x="467544" y="1125140"/>
          <a:ext cx="8229600" cy="5710590"/>
        </p:xfrm>
        <a:graphic>
          <a:graphicData uri="http://schemas.openxmlformats.org/drawingml/2006/table">
            <a:tbl>
              <a:tblPr firstRow="1" bandRow="1">
                <a:tableStyleId>{BDBED569-4797-4DF1-A0F4-6AAB3CD982D8}</a:tableStyleId>
              </a:tblPr>
              <a:tblGrid>
                <a:gridCol w="4114800"/>
                <a:gridCol w="4114800"/>
              </a:tblGrid>
              <a:tr h="407070">
                <a:tc>
                  <a:txBody>
                    <a:bodyPr/>
                    <a:lstStyle/>
                    <a:p>
                      <a:pPr algn="ctr"/>
                      <a:r>
                        <a:rPr lang="en-IN" dirty="0" smtClean="0">
                          <a:solidFill>
                            <a:srgbClr val="7030A0"/>
                          </a:solidFill>
                        </a:rPr>
                        <a:t>Training</a:t>
                      </a:r>
                      <a:endParaRPr lang="en-IN" dirty="0">
                        <a:solidFill>
                          <a:srgbClr val="7030A0"/>
                        </a:solidFill>
                      </a:endParaRPr>
                    </a:p>
                  </a:txBody>
                  <a:tcPr/>
                </a:tc>
                <a:tc>
                  <a:txBody>
                    <a:bodyPr/>
                    <a:lstStyle/>
                    <a:p>
                      <a:pPr algn="ctr"/>
                      <a:r>
                        <a:rPr lang="en-US" dirty="0" smtClean="0">
                          <a:solidFill>
                            <a:srgbClr val="7030A0"/>
                          </a:solidFill>
                        </a:rPr>
                        <a:t>Development</a:t>
                      </a:r>
                      <a:endParaRPr lang="en-IN" dirty="0">
                        <a:solidFill>
                          <a:srgbClr val="7030A0"/>
                        </a:solidFill>
                      </a:endParaRPr>
                    </a:p>
                  </a:txBody>
                  <a:tcPr/>
                </a:tc>
              </a:tr>
              <a:tr h="1108159">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Training imparts skills and knowledge for performing the current job and enhances skills required for performing the job</a:t>
                      </a:r>
                      <a:endParaRPr lang="en-IN" dirty="0">
                        <a:solidFill>
                          <a:schemeClr val="accent3">
                            <a:lumMod val="50000"/>
                          </a:schemeClr>
                        </a:solidFill>
                      </a:endParaRPr>
                    </a:p>
                  </a:txBody>
                  <a:tcPr/>
                </a:tc>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Development refers to the growth of an employee in all respects and prepares him / her for handling future responsibilities challenges</a:t>
                      </a:r>
                      <a:endParaRPr lang="en-IN" dirty="0">
                        <a:solidFill>
                          <a:schemeClr val="accent3">
                            <a:lumMod val="50000"/>
                          </a:schemeClr>
                        </a:solidFill>
                      </a:endParaRPr>
                    </a:p>
                  </a:txBody>
                  <a:tcPr/>
                </a:tc>
              </a:tr>
              <a:tr h="135463">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It is a short-term perspective</a:t>
                      </a:r>
                      <a:endParaRPr lang="en-IN" dirty="0">
                        <a:solidFill>
                          <a:schemeClr val="accent3">
                            <a:lumMod val="50000"/>
                          </a:schemeClr>
                        </a:solidFill>
                      </a:endParaRPr>
                    </a:p>
                  </a:txBody>
                  <a:tcPr/>
                </a:tc>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.It is a long-term perspective</a:t>
                      </a:r>
                      <a:endParaRPr lang="en-IN" dirty="0">
                        <a:solidFill>
                          <a:schemeClr val="accent3">
                            <a:lumMod val="50000"/>
                          </a:schemeClr>
                        </a:solidFill>
                      </a:endParaRPr>
                    </a:p>
                  </a:txBody>
                  <a:tcPr/>
                </a:tc>
              </a:tr>
              <a:tr h="304457">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Training is job-oriented in nature</a:t>
                      </a:r>
                      <a:endParaRPr lang="en-IN" dirty="0">
                        <a:solidFill>
                          <a:schemeClr val="accent3">
                            <a:lumMod val="50000"/>
                          </a:schemeClr>
                        </a:solidFill>
                      </a:endParaRPr>
                    </a:p>
                  </a:txBody>
                  <a:tcPr/>
                </a:tc>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Development is career oriented in nature</a:t>
                      </a:r>
                      <a:endParaRPr lang="en-IN" dirty="0">
                        <a:solidFill>
                          <a:schemeClr val="accent3">
                            <a:lumMod val="50000"/>
                          </a:schemeClr>
                        </a:solidFill>
                      </a:endParaRPr>
                    </a:p>
                  </a:txBody>
                  <a:tcPr/>
                </a:tc>
              </a:tr>
              <a:tr h="0">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Training imparts technical skills</a:t>
                      </a:r>
                      <a:endParaRPr lang="en-IN" dirty="0">
                        <a:solidFill>
                          <a:schemeClr val="accent3">
                            <a:lumMod val="50000"/>
                          </a:schemeClr>
                        </a:solidFill>
                      </a:endParaRPr>
                    </a:p>
                  </a:txBody>
                  <a:tcPr/>
                </a:tc>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Development enables learning conceptual skills</a:t>
                      </a:r>
                      <a:endParaRPr lang="en-IN" dirty="0">
                        <a:solidFill>
                          <a:schemeClr val="accent3">
                            <a:lumMod val="50000"/>
                          </a:schemeClr>
                        </a:solidFill>
                      </a:endParaRPr>
                    </a:p>
                  </a:txBody>
                  <a:tcPr/>
                </a:tc>
              </a:tr>
              <a:tr h="752489">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The participants of a training programme are from functional background</a:t>
                      </a:r>
                      <a:endParaRPr lang="en-IN" dirty="0">
                        <a:solidFill>
                          <a:schemeClr val="accent3">
                            <a:lumMod val="50000"/>
                          </a:schemeClr>
                        </a:solidFill>
                      </a:endParaRPr>
                    </a:p>
                  </a:txBody>
                  <a:tcPr/>
                </a:tc>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The participants of a development programme are invariably from managerial background</a:t>
                      </a:r>
                      <a:endParaRPr lang="en-IN" dirty="0">
                        <a:solidFill>
                          <a:schemeClr val="accent3">
                            <a:lumMod val="50000"/>
                          </a:schemeClr>
                        </a:solidFill>
                      </a:endParaRPr>
                    </a:p>
                  </a:txBody>
                  <a:tcPr/>
                </a:tc>
              </a:tr>
              <a:tr h="474359">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Training focuses on toning the existing skills</a:t>
                      </a:r>
                      <a:endParaRPr lang="en-IN" dirty="0">
                        <a:solidFill>
                          <a:schemeClr val="accent3">
                            <a:lumMod val="50000"/>
                          </a:schemeClr>
                        </a:solidFill>
                      </a:endParaRPr>
                    </a:p>
                  </a:txBody>
                  <a:tcPr/>
                </a:tc>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Development focuses on bringing out the hidden qualities and talents</a:t>
                      </a:r>
                      <a:endParaRPr lang="en-IN" dirty="0">
                        <a:solidFill>
                          <a:schemeClr val="accent3">
                            <a:lumMod val="50000"/>
                          </a:schemeClr>
                        </a:solidFill>
                      </a:endParaRPr>
                    </a:p>
                  </a:txBody>
                  <a:tcPr/>
                </a:tc>
              </a:tr>
              <a:tr h="607471">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Training methods include apprenticeship, coaching, etc.</a:t>
                      </a:r>
                      <a:endParaRPr lang="en-IN" dirty="0">
                        <a:solidFill>
                          <a:schemeClr val="accent3">
                            <a:lumMod val="50000"/>
                          </a:schemeClr>
                        </a:solidFill>
                      </a:endParaRPr>
                    </a:p>
                  </a:txBody>
                  <a:tcPr/>
                </a:tc>
                <a:tc>
                  <a:txBody>
                    <a:bodyPr/>
                    <a:lstStyle/>
                    <a:p>
                      <a:pPr marL="0" indent="0" algn="just">
                        <a:buFont typeface="Arial" pitchFamily="34" charset="0"/>
                        <a:buNone/>
                      </a:pPr>
                      <a:r>
                        <a:rPr lang="en-IN" sz="1800" kern="1200" dirty="0" smtClean="0">
                          <a:solidFill>
                            <a:schemeClr val="accent3">
                              <a:lumMod val="50000"/>
                            </a:schemeClr>
                          </a:solidFill>
                          <a:effectLst/>
                          <a:latin typeface="+mn-lt"/>
                          <a:ea typeface="+mn-ea"/>
                          <a:cs typeface="+mn-cs"/>
                        </a:rPr>
                        <a:t>Development methods include job rotation, lectures, role play, brainstorming, sensitivity training, etc.</a:t>
                      </a:r>
                      <a:endParaRPr lang="en-IN" dirty="0">
                        <a:solidFill>
                          <a:schemeClr val="accent3">
                            <a:lumMod val="50000"/>
                          </a:schemeClr>
                        </a:solidFill>
                      </a:endParaRPr>
                    </a:p>
                  </a:txBody>
                  <a:tcPr/>
                </a:tc>
              </a:tr>
            </a:tbl>
          </a:graphicData>
        </a:graphic>
      </p:graphicFrame>
    </p:spTree>
    <p:extLst>
      <p:ext uri="{BB962C8B-B14F-4D97-AF65-F5344CB8AC3E}">
        <p14:creationId xmlns:p14="http://schemas.microsoft.com/office/powerpoint/2010/main" val="2559531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r>
              <a:rPr lang="en-US" dirty="0"/>
              <a:t>of Training</a:t>
            </a:r>
            <a:endParaRPr lang="en-IN" dirty="0"/>
          </a:p>
        </p:txBody>
      </p:sp>
      <p:sp>
        <p:nvSpPr>
          <p:cNvPr id="3" name="Content Placeholder 2"/>
          <p:cNvSpPr>
            <a:spLocks noGrp="1"/>
          </p:cNvSpPr>
          <p:nvPr>
            <p:ph idx="1"/>
          </p:nvPr>
        </p:nvSpPr>
        <p:spPr>
          <a:xfrm>
            <a:off x="457200" y="1916832"/>
            <a:ext cx="8229600" cy="4209331"/>
          </a:xfrm>
        </p:spPr>
        <p:txBody>
          <a:bodyPr>
            <a:normAutofit fontScale="92500"/>
          </a:bodyPr>
          <a:lstStyle/>
          <a:p>
            <a:pPr marL="0" indent="0" algn="just">
              <a:lnSpc>
                <a:spcPct val="150000"/>
              </a:lnSpc>
              <a:buNone/>
            </a:pPr>
            <a:r>
              <a:rPr lang="en-IN" sz="2800" dirty="0" smtClean="0"/>
              <a:t>	According </a:t>
            </a:r>
            <a:r>
              <a:rPr lang="en-IN" sz="2800" dirty="0"/>
              <a:t>to </a:t>
            </a:r>
            <a:r>
              <a:rPr lang="en-IN" sz="2800" dirty="0">
                <a:solidFill>
                  <a:srgbClr val="7030A0"/>
                </a:solidFill>
              </a:rPr>
              <a:t>Edwin B </a:t>
            </a:r>
            <a:r>
              <a:rPr lang="en-IN" sz="2800" dirty="0" err="1">
                <a:solidFill>
                  <a:srgbClr val="7030A0"/>
                </a:solidFill>
              </a:rPr>
              <a:t>Flippo</a:t>
            </a:r>
            <a:r>
              <a:rPr lang="en-IN" sz="2800" dirty="0"/>
              <a:t>, "Training is the act of increasing the knowledge and skills of an employee for doing a particular job</a:t>
            </a:r>
            <a:r>
              <a:rPr lang="en-IN" sz="2800" dirty="0" smtClean="0"/>
              <a:t>".</a:t>
            </a:r>
          </a:p>
          <a:p>
            <a:pPr marL="0" indent="0" algn="just">
              <a:lnSpc>
                <a:spcPct val="150000"/>
              </a:lnSpc>
              <a:buNone/>
            </a:pPr>
            <a:r>
              <a:rPr lang="en-IN" sz="2800" dirty="0" smtClean="0"/>
              <a:t>	In </a:t>
            </a:r>
            <a:r>
              <a:rPr lang="en-IN" sz="2800" dirty="0"/>
              <a:t>the words of </a:t>
            </a:r>
            <a:r>
              <a:rPr lang="en-IN" sz="2800" dirty="0">
                <a:solidFill>
                  <a:srgbClr val="7030A0"/>
                </a:solidFill>
              </a:rPr>
              <a:t>Dale S. Beach</a:t>
            </a:r>
            <a:r>
              <a:rPr lang="en-IN" sz="2800" dirty="0"/>
              <a:t> training is "the organized procedure by which people learn knowledge and / or skill for a definite purpose".</a:t>
            </a:r>
          </a:p>
        </p:txBody>
      </p:sp>
    </p:spTree>
    <p:extLst>
      <p:ext uri="{BB962C8B-B14F-4D97-AF65-F5344CB8AC3E}">
        <p14:creationId xmlns:p14="http://schemas.microsoft.com/office/powerpoint/2010/main" val="103516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a:t>
            </a:r>
            <a:r>
              <a:rPr lang="en-US" dirty="0"/>
              <a:t>of Training</a:t>
            </a:r>
            <a:endParaRPr lang="en-IN" dirty="0"/>
          </a:p>
        </p:txBody>
      </p:sp>
      <p:sp>
        <p:nvSpPr>
          <p:cNvPr id="3" name="Content Placeholder 2"/>
          <p:cNvSpPr>
            <a:spLocks noGrp="1"/>
          </p:cNvSpPr>
          <p:nvPr>
            <p:ph idx="1"/>
          </p:nvPr>
        </p:nvSpPr>
        <p:spPr/>
        <p:txBody>
          <a:bodyPr/>
          <a:lstStyle/>
          <a:p>
            <a:pPr marL="0" indent="0" algn="just">
              <a:lnSpc>
                <a:spcPct val="150000"/>
              </a:lnSpc>
              <a:buNone/>
            </a:pPr>
            <a:r>
              <a:rPr lang="en-US" dirty="0" smtClean="0"/>
              <a:t>	</a:t>
            </a:r>
            <a:r>
              <a:rPr lang="en-IN" dirty="0"/>
              <a:t>Training is composed of a number of elements. The three most important elements of training are</a:t>
            </a:r>
            <a:r>
              <a:rPr lang="en-IN" dirty="0" smtClean="0"/>
              <a:t>:</a:t>
            </a:r>
          </a:p>
          <a:p>
            <a:pPr>
              <a:lnSpc>
                <a:spcPct val="150000"/>
              </a:lnSpc>
            </a:pPr>
            <a:r>
              <a:rPr lang="en-IN" b="1" dirty="0" smtClean="0">
                <a:solidFill>
                  <a:srgbClr val="7030A0"/>
                </a:solidFill>
              </a:rPr>
              <a:t>Purpose</a:t>
            </a:r>
          </a:p>
          <a:p>
            <a:pPr>
              <a:lnSpc>
                <a:spcPct val="150000"/>
              </a:lnSpc>
            </a:pPr>
            <a:r>
              <a:rPr lang="en-IN" b="1" dirty="0" smtClean="0">
                <a:solidFill>
                  <a:srgbClr val="7030A0"/>
                </a:solidFill>
              </a:rPr>
              <a:t>Place</a:t>
            </a:r>
          </a:p>
          <a:p>
            <a:pPr>
              <a:lnSpc>
                <a:spcPct val="150000"/>
              </a:lnSpc>
            </a:pPr>
            <a:r>
              <a:rPr lang="en-IN" b="1" dirty="0">
                <a:solidFill>
                  <a:srgbClr val="7030A0"/>
                </a:solidFill>
              </a:rPr>
              <a:t>Time</a:t>
            </a:r>
          </a:p>
        </p:txBody>
      </p:sp>
    </p:spTree>
    <p:extLst>
      <p:ext uri="{BB962C8B-B14F-4D97-AF65-F5344CB8AC3E}">
        <p14:creationId xmlns:p14="http://schemas.microsoft.com/office/powerpoint/2010/main" val="2397102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Training</a:t>
            </a:r>
            <a:endParaRPr lang="en-IN" dirty="0"/>
          </a:p>
        </p:txBody>
      </p:sp>
      <p:sp>
        <p:nvSpPr>
          <p:cNvPr id="3" name="Content Placeholder 2"/>
          <p:cNvSpPr>
            <a:spLocks noGrp="1"/>
          </p:cNvSpPr>
          <p:nvPr>
            <p:ph idx="1"/>
          </p:nvPr>
        </p:nvSpPr>
        <p:spPr/>
        <p:txBody>
          <a:bodyPr/>
          <a:lstStyle/>
          <a:p>
            <a:pPr marL="0" indent="0" algn="just">
              <a:lnSpc>
                <a:spcPct val="150000"/>
              </a:lnSpc>
              <a:buNone/>
            </a:pPr>
            <a:r>
              <a:rPr lang="en-IN" b="1" dirty="0" smtClean="0">
                <a:solidFill>
                  <a:srgbClr val="7030A0"/>
                </a:solidFill>
              </a:rPr>
              <a:t>(i) Purpose </a:t>
            </a:r>
          </a:p>
          <a:p>
            <a:pPr marL="0" indent="0" algn="just">
              <a:lnSpc>
                <a:spcPct val="150000"/>
              </a:lnSpc>
              <a:buNone/>
            </a:pPr>
            <a:r>
              <a:rPr lang="en-IN" dirty="0"/>
              <a:t>	</a:t>
            </a:r>
            <a:r>
              <a:rPr lang="en-IN" dirty="0" smtClean="0"/>
              <a:t>It </a:t>
            </a:r>
            <a:r>
              <a:rPr lang="en-IN" dirty="0"/>
              <a:t>provides the reason for providing training to the employees. All work is done obviously for a purpose and in this context, it enables the employees to perform better. The main reason for providing training and the benefits to be expected should be known in advance to the employees.</a:t>
            </a:r>
          </a:p>
        </p:txBody>
      </p:sp>
    </p:spTree>
    <p:extLst>
      <p:ext uri="{BB962C8B-B14F-4D97-AF65-F5344CB8AC3E}">
        <p14:creationId xmlns:p14="http://schemas.microsoft.com/office/powerpoint/2010/main" val="3153437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Training</a:t>
            </a:r>
            <a:endParaRPr lang="en-IN" dirty="0"/>
          </a:p>
        </p:txBody>
      </p:sp>
      <p:sp>
        <p:nvSpPr>
          <p:cNvPr id="3" name="Content Placeholder 2"/>
          <p:cNvSpPr>
            <a:spLocks noGrp="1"/>
          </p:cNvSpPr>
          <p:nvPr>
            <p:ph idx="1"/>
          </p:nvPr>
        </p:nvSpPr>
        <p:spPr/>
        <p:txBody>
          <a:bodyPr/>
          <a:lstStyle/>
          <a:p>
            <a:pPr marL="0" indent="0" algn="just">
              <a:lnSpc>
                <a:spcPct val="150000"/>
              </a:lnSpc>
              <a:buNone/>
            </a:pPr>
            <a:r>
              <a:rPr lang="en-IN" b="1" dirty="0" smtClean="0">
                <a:solidFill>
                  <a:srgbClr val="7030A0"/>
                </a:solidFill>
              </a:rPr>
              <a:t>(ii) Place</a:t>
            </a:r>
          </a:p>
          <a:p>
            <a:pPr marL="0" indent="0" algn="just">
              <a:lnSpc>
                <a:spcPct val="150000"/>
              </a:lnSpc>
              <a:buNone/>
            </a:pPr>
            <a:r>
              <a:rPr lang="en-IN" dirty="0"/>
              <a:t>	</a:t>
            </a:r>
            <a:r>
              <a:rPr lang="en-IN" dirty="0" smtClean="0"/>
              <a:t>The </a:t>
            </a:r>
            <a:r>
              <a:rPr lang="en-IN" dirty="0"/>
              <a:t>venue of training is very important. It depends upon the nature of training, duration of training, or the method, whether it is on-the-job training or off-the-job training method. The venue should be fully equipped with all modern gadgets and convenient to get full attention of the trainees.</a:t>
            </a:r>
          </a:p>
        </p:txBody>
      </p:sp>
    </p:spTree>
    <p:extLst>
      <p:ext uri="{BB962C8B-B14F-4D97-AF65-F5344CB8AC3E}">
        <p14:creationId xmlns:p14="http://schemas.microsoft.com/office/powerpoint/2010/main" val="3107637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Training</a:t>
            </a:r>
            <a:endParaRPr lang="en-IN" dirty="0"/>
          </a:p>
        </p:txBody>
      </p:sp>
      <p:sp>
        <p:nvSpPr>
          <p:cNvPr id="3" name="Content Placeholder 2"/>
          <p:cNvSpPr>
            <a:spLocks noGrp="1"/>
          </p:cNvSpPr>
          <p:nvPr>
            <p:ph idx="1"/>
          </p:nvPr>
        </p:nvSpPr>
        <p:spPr/>
        <p:txBody>
          <a:bodyPr/>
          <a:lstStyle/>
          <a:p>
            <a:pPr marL="0" indent="0" algn="just">
              <a:lnSpc>
                <a:spcPct val="150000"/>
              </a:lnSpc>
              <a:buNone/>
            </a:pPr>
            <a:r>
              <a:rPr lang="en-IN" b="1" dirty="0">
                <a:solidFill>
                  <a:srgbClr val="7030A0"/>
                </a:solidFill>
              </a:rPr>
              <a:t>(</a:t>
            </a:r>
            <a:r>
              <a:rPr lang="en-IN" b="1" dirty="0" smtClean="0">
                <a:solidFill>
                  <a:srgbClr val="7030A0"/>
                </a:solidFill>
              </a:rPr>
              <a:t>iii) </a:t>
            </a:r>
            <a:r>
              <a:rPr lang="en-IN" b="1" dirty="0">
                <a:solidFill>
                  <a:srgbClr val="7030A0"/>
                </a:solidFill>
              </a:rPr>
              <a:t>Time</a:t>
            </a:r>
          </a:p>
          <a:p>
            <a:pPr marL="0" indent="0" algn="just">
              <a:lnSpc>
                <a:spcPct val="150000"/>
              </a:lnSpc>
              <a:buNone/>
            </a:pPr>
            <a:r>
              <a:rPr lang="en-IN" dirty="0"/>
              <a:t>	The timing of training should not be very early or quite late. It should be provided at the appropriate time so as to equip the employees to excel in actual work. Also, the duration of training should not be very short or too long.</a:t>
            </a:r>
          </a:p>
        </p:txBody>
      </p:sp>
    </p:spTree>
    <p:extLst>
      <p:ext uri="{BB962C8B-B14F-4D97-AF65-F5344CB8AC3E}">
        <p14:creationId xmlns:p14="http://schemas.microsoft.com/office/powerpoint/2010/main" val="76324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a:t>
            </a:r>
            <a:r>
              <a:rPr lang="en-US" dirty="0"/>
              <a:t>of Training</a:t>
            </a:r>
            <a:endParaRPr lang="en-IN" dirty="0"/>
          </a:p>
        </p:txBody>
      </p:sp>
      <p:sp>
        <p:nvSpPr>
          <p:cNvPr id="3" name="Content Placeholder 2"/>
          <p:cNvSpPr>
            <a:spLocks noGrp="1"/>
          </p:cNvSpPr>
          <p:nvPr>
            <p:ph idx="1"/>
          </p:nvPr>
        </p:nvSpPr>
        <p:spPr>
          <a:xfrm>
            <a:off x="457200" y="1844824"/>
            <a:ext cx="8229600" cy="4281339"/>
          </a:xfrm>
        </p:spPr>
        <p:txBody>
          <a:bodyPr/>
          <a:lstStyle/>
          <a:p>
            <a:pPr algn="just"/>
            <a:r>
              <a:rPr lang="en-IN" dirty="0">
                <a:solidFill>
                  <a:srgbClr val="7030A0"/>
                </a:solidFill>
              </a:rPr>
              <a:t>Improved job satisfaction and high morale among </a:t>
            </a:r>
            <a:r>
              <a:rPr lang="en-IN" dirty="0" smtClean="0">
                <a:solidFill>
                  <a:srgbClr val="7030A0"/>
                </a:solidFill>
              </a:rPr>
              <a:t>employees</a:t>
            </a:r>
          </a:p>
          <a:p>
            <a:pPr algn="just"/>
            <a:r>
              <a:rPr lang="en-IN" dirty="0">
                <a:solidFill>
                  <a:srgbClr val="7030A0"/>
                </a:solidFill>
              </a:rPr>
              <a:t>Lesser </a:t>
            </a:r>
            <a:r>
              <a:rPr lang="en-IN" dirty="0" smtClean="0">
                <a:solidFill>
                  <a:srgbClr val="7030A0"/>
                </a:solidFill>
              </a:rPr>
              <a:t>supervision</a:t>
            </a:r>
          </a:p>
          <a:p>
            <a:pPr algn="just"/>
            <a:r>
              <a:rPr lang="en-IN" dirty="0">
                <a:solidFill>
                  <a:srgbClr val="7030A0"/>
                </a:solidFill>
              </a:rPr>
              <a:t>Fewer </a:t>
            </a:r>
            <a:r>
              <a:rPr lang="en-IN" dirty="0" smtClean="0">
                <a:solidFill>
                  <a:srgbClr val="7030A0"/>
                </a:solidFill>
              </a:rPr>
              <a:t>accidents</a:t>
            </a:r>
          </a:p>
          <a:p>
            <a:pPr algn="just"/>
            <a:r>
              <a:rPr lang="en-IN" dirty="0">
                <a:solidFill>
                  <a:srgbClr val="7030A0"/>
                </a:solidFill>
              </a:rPr>
              <a:t>Scope for </a:t>
            </a:r>
            <a:r>
              <a:rPr lang="en-IN" dirty="0" smtClean="0">
                <a:solidFill>
                  <a:srgbClr val="7030A0"/>
                </a:solidFill>
              </a:rPr>
              <a:t>promotion</a:t>
            </a:r>
          </a:p>
          <a:p>
            <a:pPr algn="just"/>
            <a:r>
              <a:rPr lang="en-IN" dirty="0">
                <a:solidFill>
                  <a:srgbClr val="7030A0"/>
                </a:solidFill>
              </a:rPr>
              <a:t>Increased </a:t>
            </a:r>
            <a:r>
              <a:rPr lang="en-IN" dirty="0" smtClean="0">
                <a:solidFill>
                  <a:srgbClr val="7030A0"/>
                </a:solidFill>
              </a:rPr>
              <a:t>productivity</a:t>
            </a:r>
          </a:p>
          <a:p>
            <a:pPr algn="just"/>
            <a:r>
              <a:rPr lang="en-IN" dirty="0">
                <a:solidFill>
                  <a:srgbClr val="7030A0"/>
                </a:solidFill>
              </a:rPr>
              <a:t>Use of latest </a:t>
            </a:r>
            <a:r>
              <a:rPr lang="en-IN" dirty="0" smtClean="0">
                <a:solidFill>
                  <a:srgbClr val="7030A0"/>
                </a:solidFill>
              </a:rPr>
              <a:t>technology</a:t>
            </a:r>
          </a:p>
          <a:p>
            <a:pPr algn="just"/>
            <a:r>
              <a:rPr lang="en-IN" dirty="0">
                <a:solidFill>
                  <a:srgbClr val="7030A0"/>
                </a:solidFill>
              </a:rPr>
              <a:t>Training reduces cost of production</a:t>
            </a:r>
          </a:p>
        </p:txBody>
      </p:sp>
    </p:spTree>
    <p:extLst>
      <p:ext uri="{BB962C8B-B14F-4D97-AF65-F5344CB8AC3E}">
        <p14:creationId xmlns:p14="http://schemas.microsoft.com/office/powerpoint/2010/main" val="3661540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IN" sz="4000" dirty="0">
                <a:solidFill>
                  <a:srgbClr val="7030A0"/>
                </a:solidFill>
              </a:rPr>
              <a:t>Improved job satisfaction and high morale among employees:</a:t>
            </a:r>
          </a:p>
        </p:txBody>
      </p:sp>
      <p:sp>
        <p:nvSpPr>
          <p:cNvPr id="3" name="Content Placeholder 2"/>
          <p:cNvSpPr>
            <a:spLocks noGrp="1"/>
          </p:cNvSpPr>
          <p:nvPr>
            <p:ph idx="1"/>
          </p:nvPr>
        </p:nvSpPr>
        <p:spPr>
          <a:xfrm>
            <a:off x="457200" y="1988840"/>
            <a:ext cx="8229600" cy="4137323"/>
          </a:xfrm>
        </p:spPr>
        <p:txBody>
          <a:bodyPr/>
          <a:lstStyle/>
          <a:p>
            <a:pPr marL="0" indent="0" algn="just">
              <a:lnSpc>
                <a:spcPct val="150000"/>
              </a:lnSpc>
              <a:buNone/>
            </a:pPr>
            <a:r>
              <a:rPr lang="en-IN" dirty="0" smtClean="0"/>
              <a:t>	Training </a:t>
            </a:r>
            <a:r>
              <a:rPr lang="en-IN" dirty="0"/>
              <a:t>ensures that employees get job security and job satisfaction. The more satisfied an employee is, the greater is his morale. He will contribute significantly to the organizational growth that will reduce employee absenteeism and turnover.</a:t>
            </a:r>
          </a:p>
        </p:txBody>
      </p:sp>
    </p:spTree>
    <p:extLst>
      <p:ext uri="{BB962C8B-B14F-4D97-AF65-F5344CB8AC3E}">
        <p14:creationId xmlns:p14="http://schemas.microsoft.com/office/powerpoint/2010/main" val="5411096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96</TotalTime>
  <Words>360</Words>
  <Application>Microsoft Office PowerPoint</Application>
  <PresentationFormat>On-screen Show (4:3)</PresentationFormat>
  <Paragraphs>89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Executive</vt:lpstr>
      <vt:lpstr>TRAINING AND DEVELOPMENT 20UCO6DE2A</vt:lpstr>
      <vt:lpstr>Meaning of Training</vt:lpstr>
      <vt:lpstr>Definition of Training</vt:lpstr>
      <vt:lpstr>Elements of Training</vt:lpstr>
      <vt:lpstr>Elements of Training</vt:lpstr>
      <vt:lpstr>Elements of Training</vt:lpstr>
      <vt:lpstr>Elements of Training</vt:lpstr>
      <vt:lpstr>Benefits of Training</vt:lpstr>
      <vt:lpstr>Improved job satisfaction and high morale among employees:</vt:lpstr>
      <vt:lpstr>Lesser supervision</vt:lpstr>
      <vt:lpstr>Fewer accidents</vt:lpstr>
      <vt:lpstr>Scope for promotion</vt:lpstr>
      <vt:lpstr>Increased productivity</vt:lpstr>
      <vt:lpstr>Use of latest technology</vt:lpstr>
      <vt:lpstr>Training reduces cost of production</vt:lpstr>
      <vt:lpstr>Meaning of Development</vt:lpstr>
      <vt:lpstr>Significance of Development</vt:lpstr>
      <vt:lpstr>PowerPoint Presentation</vt:lpstr>
      <vt:lpstr>Aspects of Development</vt:lpstr>
      <vt:lpstr>Organizational Development</vt:lpstr>
      <vt:lpstr>Supervisory Development</vt:lpstr>
      <vt:lpstr>Team Building</vt:lpstr>
      <vt:lpstr>Personal Development</vt:lpstr>
      <vt:lpstr>Management Development</vt:lpstr>
      <vt:lpstr>Training Vs Development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AND DEVELOPMENT 20UCO6DE2A</dc:title>
  <dc:creator>STAFF</dc:creator>
  <cp:lastModifiedBy>STAFF</cp:lastModifiedBy>
  <cp:revision>12</cp:revision>
  <dcterms:created xsi:type="dcterms:W3CDTF">2023-02-07T08:07:34Z</dcterms:created>
  <dcterms:modified xsi:type="dcterms:W3CDTF">2023-02-07T09:44:11Z</dcterms:modified>
</cp:coreProperties>
</file>